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59" r:id="rId6"/>
    <p:sldId id="265" r:id="rId7"/>
    <p:sldId id="257" r:id="rId8"/>
    <p:sldId id="258" r:id="rId9"/>
    <p:sldId id="261" r:id="rId10"/>
    <p:sldId id="266" r:id="rId11"/>
    <p:sldId id="260"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Hamilton" initials="LH" lastIdx="1" clrIdx="0">
    <p:extLst>
      <p:ext uri="{19B8F6BF-5375-455C-9EA6-DF929625EA0E}">
        <p15:presenceInfo xmlns:p15="http://schemas.microsoft.com/office/powerpoint/2012/main" userId="S-1-5-21-127668209-7358673-669932061-276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4527" autoAdjust="0"/>
  </p:normalViewPr>
  <p:slideViewPr>
    <p:cSldViewPr snapToGrid="0">
      <p:cViewPr varScale="1">
        <p:scale>
          <a:sx n="97" d="100"/>
          <a:sy n="97" d="100"/>
        </p:scale>
        <p:origin x="1110" y="90"/>
      </p:cViewPr>
      <p:guideLst/>
    </p:cSldViewPr>
  </p:slideViewPr>
  <p:notesTextViewPr>
    <p:cViewPr>
      <p:scale>
        <a:sx n="3" d="2"/>
        <a:sy n="3" d="2"/>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90B0B-EC09-44FB-B575-4E9E167491BC}" type="datetimeFigureOut">
              <a:rPr lang="en-NZ" smtClean="0"/>
              <a:t>20/09/2023</a:t>
            </a:fld>
            <a:endParaRPr lang="en-NZ"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F93E1C-466C-4B8D-A630-61960C49561F}" type="slidenum">
              <a:rPr lang="en-NZ" smtClean="0"/>
              <a:t>‹#›</a:t>
            </a:fld>
            <a:endParaRPr lang="en-NZ" dirty="0"/>
          </a:p>
        </p:txBody>
      </p:sp>
    </p:spTree>
    <p:extLst>
      <p:ext uri="{BB962C8B-B14F-4D97-AF65-F5344CB8AC3E}">
        <p14:creationId xmlns:p14="http://schemas.microsoft.com/office/powerpoint/2010/main" val="31527419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94D15-092E-4819-BFB9-91C200339960}" type="datetimeFigureOut">
              <a:rPr lang="en-NZ" smtClean="0"/>
              <a:t>20/09/2023</a:t>
            </a:fld>
            <a:endParaRPr lang="en-N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945031-5BBB-45FE-9471-2479D75366A8}" type="slidenum">
              <a:rPr lang="en-NZ" smtClean="0"/>
              <a:t>‹#›</a:t>
            </a:fld>
            <a:endParaRPr lang="en-NZ" dirty="0"/>
          </a:p>
        </p:txBody>
      </p:sp>
    </p:spTree>
    <p:extLst>
      <p:ext uri="{BB962C8B-B14F-4D97-AF65-F5344CB8AC3E}">
        <p14:creationId xmlns:p14="http://schemas.microsoft.com/office/powerpoint/2010/main" val="12073449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smtClean="0"/>
              <a:t>Representation review will include</a:t>
            </a:r>
            <a:r>
              <a:rPr lang="mi-NZ" baseline="0" dirty="0" smtClean="0"/>
              <a:t> – at large or wards, name of wards if applicable, number of elected members, community boards, maori wards, other representation options – by 1 March 2024.</a:t>
            </a:r>
          </a:p>
          <a:p>
            <a:r>
              <a:rPr lang="mi-NZ" baseline="0" dirty="0" smtClean="0"/>
              <a:t>A decison on Māori wards is needed before the represenation review decisions are made</a:t>
            </a:r>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2</a:t>
            </a:fld>
            <a:endParaRPr lang="en-NZ" dirty="0"/>
          </a:p>
        </p:txBody>
      </p:sp>
    </p:spTree>
    <p:extLst>
      <p:ext uri="{BB962C8B-B14F-4D97-AF65-F5344CB8AC3E}">
        <p14:creationId xmlns:p14="http://schemas.microsoft.com/office/powerpoint/2010/main" val="23347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3</a:t>
            </a:fld>
            <a:endParaRPr lang="en-NZ" dirty="0"/>
          </a:p>
        </p:txBody>
      </p:sp>
    </p:spTree>
    <p:extLst>
      <p:ext uri="{BB962C8B-B14F-4D97-AF65-F5344CB8AC3E}">
        <p14:creationId xmlns:p14="http://schemas.microsoft.com/office/powerpoint/2010/main" val="278360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smtClean="0"/>
              <a:t>20 hapū</a:t>
            </a:r>
          </a:p>
          <a:p>
            <a:r>
              <a:rPr lang="mi-NZ" dirty="0" smtClean="0"/>
              <a:t>13 marae</a:t>
            </a:r>
          </a:p>
          <a:p>
            <a:r>
              <a:rPr lang="mi-NZ" dirty="0" smtClean="0"/>
              <a:t>2 iwi</a:t>
            </a:r>
          </a:p>
          <a:p>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5</a:t>
            </a:fld>
            <a:endParaRPr lang="en-NZ" dirty="0"/>
          </a:p>
        </p:txBody>
      </p:sp>
    </p:spTree>
    <p:extLst>
      <p:ext uri="{BB962C8B-B14F-4D97-AF65-F5344CB8AC3E}">
        <p14:creationId xmlns:p14="http://schemas.microsoft.com/office/powerpoint/2010/main" val="2499265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smtClean="0"/>
              <a:t>Māori</a:t>
            </a:r>
          </a:p>
          <a:p>
            <a:r>
              <a:rPr lang="mi-NZ" dirty="0" smtClean="0"/>
              <a:t>205</a:t>
            </a:r>
            <a:r>
              <a:rPr lang="mi-NZ" baseline="0" dirty="0" smtClean="0"/>
              <a:t> identified themselves as Maori of which 167 voted in favour, 37 against, 1 didn’t vote but comments suggest in favour</a:t>
            </a:r>
            <a:endParaRPr lang="mi-NZ" dirty="0" smtClean="0"/>
          </a:p>
          <a:p>
            <a:r>
              <a:rPr lang="mi-NZ" dirty="0" smtClean="0"/>
              <a:t>50 enrolled on general roll</a:t>
            </a:r>
          </a:p>
          <a:p>
            <a:r>
              <a:rPr lang="mi-NZ" dirty="0" smtClean="0"/>
              <a:t>150 enrolled on Māori roll.,</a:t>
            </a:r>
            <a:r>
              <a:rPr lang="mi-NZ" baseline="0" dirty="0" smtClean="0"/>
              <a:t> 5 plan to enrol</a:t>
            </a:r>
            <a:endParaRPr lang="mi-NZ" dirty="0" smtClean="0"/>
          </a:p>
          <a:p>
            <a:r>
              <a:rPr lang="mi-NZ" dirty="0" smtClean="0"/>
              <a:t>34% 60 years and over</a:t>
            </a:r>
          </a:p>
          <a:p>
            <a:r>
              <a:rPr lang="mi-NZ" dirty="0" smtClean="0"/>
              <a:t>25% 40-49 years</a:t>
            </a:r>
          </a:p>
          <a:p>
            <a:r>
              <a:rPr lang="mi-NZ" b="1" dirty="0" smtClean="0"/>
              <a:t>European</a:t>
            </a:r>
          </a:p>
          <a:p>
            <a:r>
              <a:rPr lang="mi-NZ" b="0" dirty="0" smtClean="0"/>
              <a:t>205</a:t>
            </a:r>
            <a:r>
              <a:rPr lang="mi-NZ" b="0" baseline="0" dirty="0" smtClean="0"/>
              <a:t> identified themselves as NZ European of which 70 were in favour, 135 against</a:t>
            </a:r>
          </a:p>
          <a:p>
            <a:endParaRPr lang="mi-NZ" b="0" dirty="0" smtClean="0"/>
          </a:p>
          <a:p>
            <a:r>
              <a:rPr lang="mi-NZ" dirty="0" smtClean="0"/>
              <a:t>Iwi – Ngati Apa</a:t>
            </a:r>
            <a:r>
              <a:rPr lang="mi-NZ" baseline="0" dirty="0" smtClean="0"/>
              <a:t> and Nga Rauru</a:t>
            </a:r>
          </a:p>
          <a:p>
            <a:r>
              <a:rPr lang="mi-NZ" baseline="0" dirty="0" smtClean="0"/>
              <a:t>Hapū – Ngati Hinekorako, Ngati Ruaka, Ngati Patutokotoko</a:t>
            </a:r>
            <a:endParaRPr lang="mi-NZ" dirty="0" smtClean="0"/>
          </a:p>
          <a:p>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6</a:t>
            </a:fld>
            <a:endParaRPr lang="en-NZ" dirty="0"/>
          </a:p>
        </p:txBody>
      </p:sp>
    </p:spTree>
    <p:extLst>
      <p:ext uri="{BB962C8B-B14F-4D97-AF65-F5344CB8AC3E}">
        <p14:creationId xmlns:p14="http://schemas.microsoft.com/office/powerpoint/2010/main" val="401519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7</a:t>
            </a:fld>
            <a:endParaRPr lang="en-NZ" dirty="0"/>
          </a:p>
        </p:txBody>
      </p:sp>
    </p:spTree>
    <p:extLst>
      <p:ext uri="{BB962C8B-B14F-4D97-AF65-F5344CB8AC3E}">
        <p14:creationId xmlns:p14="http://schemas.microsoft.com/office/powerpoint/2010/main" val="448793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smtClean="0"/>
              <a:t>Establish – Decision is final, no provision for a poll.  Poll option repealed in 2021</a:t>
            </a:r>
          </a:p>
          <a:p>
            <a:r>
              <a:rPr lang="mi-NZ" dirty="0" smtClean="0"/>
              <a:t>Representation review will enable submission</a:t>
            </a:r>
            <a:r>
              <a:rPr lang="mi-NZ" baseline="0" dirty="0" smtClean="0"/>
              <a:t> on the council’s represntation proposal.  Councill is not able to reverse its decision on Māori wards.  Subimssions may include the name of a māori ward, statistical entitlement to increase number of maori seats/wards, if more than one maori ward, boundaries of those wards.</a:t>
            </a:r>
          </a:p>
          <a:p>
            <a:r>
              <a:rPr lang="mi-NZ" baseline="0" dirty="0" smtClean="0"/>
              <a:t>Not establish – no change </a:t>
            </a:r>
            <a:endParaRPr lang="en-NZ"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8</a:t>
            </a:fld>
            <a:endParaRPr lang="en-NZ" dirty="0"/>
          </a:p>
        </p:txBody>
      </p:sp>
    </p:spTree>
    <p:extLst>
      <p:ext uri="{BB962C8B-B14F-4D97-AF65-F5344CB8AC3E}">
        <p14:creationId xmlns:p14="http://schemas.microsoft.com/office/powerpoint/2010/main" val="202294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Repealed sections 19ZA</a:t>
            </a:r>
            <a:r>
              <a:rPr lang="en-NZ" baseline="0" dirty="0" smtClean="0"/>
              <a:t> – 19ZG come into effect after the 2025 election</a:t>
            </a:r>
            <a:endParaRPr lang="en-US" dirty="0"/>
          </a:p>
        </p:txBody>
      </p:sp>
      <p:sp>
        <p:nvSpPr>
          <p:cNvPr id="4" name="Footer Placeholder 3"/>
          <p:cNvSpPr>
            <a:spLocks noGrp="1"/>
          </p:cNvSpPr>
          <p:nvPr>
            <p:ph type="ftr" sz="quarter" idx="10"/>
          </p:nvPr>
        </p:nvSpPr>
        <p:spPr/>
        <p:txBody>
          <a:bodyPr/>
          <a:lstStyle/>
          <a:p>
            <a:endParaRPr lang="en-NZ" dirty="0"/>
          </a:p>
        </p:txBody>
      </p:sp>
      <p:sp>
        <p:nvSpPr>
          <p:cNvPr id="5" name="Slide Number Placeholder 4"/>
          <p:cNvSpPr>
            <a:spLocks noGrp="1"/>
          </p:cNvSpPr>
          <p:nvPr>
            <p:ph type="sldNum" sz="quarter" idx="11"/>
          </p:nvPr>
        </p:nvSpPr>
        <p:spPr/>
        <p:txBody>
          <a:bodyPr/>
          <a:lstStyle/>
          <a:p>
            <a:fld id="{0D945031-5BBB-45FE-9471-2479D75366A8}" type="slidenum">
              <a:rPr lang="en-NZ" smtClean="0"/>
              <a:t>10</a:t>
            </a:fld>
            <a:endParaRPr lang="en-NZ" dirty="0"/>
          </a:p>
        </p:txBody>
      </p:sp>
    </p:spTree>
    <p:extLst>
      <p:ext uri="{BB962C8B-B14F-4D97-AF65-F5344CB8AC3E}">
        <p14:creationId xmlns:p14="http://schemas.microsoft.com/office/powerpoint/2010/main" val="278467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4E839A4B-742C-4CCB-8331-DEC08A7A89F1}" type="datetime1">
              <a:rPr lang="en-NZ" smtClean="0"/>
              <a:t>20/09/2023</a:t>
            </a:fld>
            <a:endParaRPr lang="en-NZ" dirty="0"/>
          </a:p>
        </p:txBody>
      </p:sp>
      <p:sp>
        <p:nvSpPr>
          <p:cNvPr id="5" name="Footer Placeholder 4"/>
          <p:cNvSpPr>
            <a:spLocks noGrp="1"/>
          </p:cNvSpPr>
          <p:nvPr>
            <p:ph type="ftr" sz="quarter" idx="11"/>
          </p:nvPr>
        </p:nvSpPr>
        <p:spPr/>
        <p:txBody>
          <a:bodyPr/>
          <a:lstStyle/>
          <a:p>
            <a:r>
              <a:rPr lang="en-NZ" dirty="0" smtClean="0"/>
              <a:t>Māori Wards</a:t>
            </a:r>
            <a:endParaRPr lang="en-NZ" dirty="0"/>
          </a:p>
        </p:txBody>
      </p:sp>
      <p:sp>
        <p:nvSpPr>
          <p:cNvPr id="6" name="Slide Number Placeholder 5"/>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30325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E4A8431-D602-47B2-A053-9AEA3D231A47}" type="datetime1">
              <a:rPr lang="en-NZ" smtClean="0"/>
              <a:t>20/09/2023</a:t>
            </a:fld>
            <a:endParaRPr lang="en-NZ" dirty="0"/>
          </a:p>
        </p:txBody>
      </p:sp>
      <p:sp>
        <p:nvSpPr>
          <p:cNvPr id="5" name="Footer Placeholder 4"/>
          <p:cNvSpPr>
            <a:spLocks noGrp="1"/>
          </p:cNvSpPr>
          <p:nvPr>
            <p:ph type="ftr" sz="quarter" idx="11"/>
          </p:nvPr>
        </p:nvSpPr>
        <p:spPr/>
        <p:txBody>
          <a:bodyPr/>
          <a:lstStyle/>
          <a:p>
            <a:r>
              <a:rPr lang="en-NZ" dirty="0" smtClean="0"/>
              <a:t>Māori Wards</a:t>
            </a:r>
            <a:endParaRPr lang="en-NZ" dirty="0"/>
          </a:p>
        </p:txBody>
      </p:sp>
      <p:sp>
        <p:nvSpPr>
          <p:cNvPr id="6" name="Slide Number Placeholder 5"/>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66944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86D7F73-05EC-4282-8F26-ADCBE2DB30F9}" type="datetime1">
              <a:rPr lang="en-NZ" smtClean="0"/>
              <a:t>20/09/2023</a:t>
            </a:fld>
            <a:endParaRPr lang="en-NZ" dirty="0"/>
          </a:p>
        </p:txBody>
      </p:sp>
      <p:sp>
        <p:nvSpPr>
          <p:cNvPr id="5" name="Footer Placeholder 4"/>
          <p:cNvSpPr>
            <a:spLocks noGrp="1"/>
          </p:cNvSpPr>
          <p:nvPr>
            <p:ph type="ftr" sz="quarter" idx="11"/>
          </p:nvPr>
        </p:nvSpPr>
        <p:spPr/>
        <p:txBody>
          <a:bodyPr/>
          <a:lstStyle/>
          <a:p>
            <a:r>
              <a:rPr lang="en-NZ" dirty="0" smtClean="0"/>
              <a:t>Māori Wards</a:t>
            </a:r>
            <a:endParaRPr lang="en-NZ" dirty="0"/>
          </a:p>
        </p:txBody>
      </p:sp>
      <p:sp>
        <p:nvSpPr>
          <p:cNvPr id="6" name="Slide Number Placeholder 5"/>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40718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A8382CA-5D79-4497-8AA8-190B21C2BD2B}" type="datetime1">
              <a:rPr lang="en-NZ" smtClean="0"/>
              <a:t>20/09/2023</a:t>
            </a:fld>
            <a:endParaRPr lang="en-NZ" dirty="0"/>
          </a:p>
        </p:txBody>
      </p:sp>
      <p:sp>
        <p:nvSpPr>
          <p:cNvPr id="5" name="Footer Placeholder 4"/>
          <p:cNvSpPr>
            <a:spLocks noGrp="1"/>
          </p:cNvSpPr>
          <p:nvPr>
            <p:ph type="ftr" sz="quarter" idx="11"/>
          </p:nvPr>
        </p:nvSpPr>
        <p:spPr/>
        <p:txBody>
          <a:bodyPr/>
          <a:lstStyle/>
          <a:p>
            <a:r>
              <a:rPr lang="en-NZ" dirty="0" smtClean="0"/>
              <a:t>Māori Wards</a:t>
            </a:r>
            <a:endParaRPr lang="en-NZ" dirty="0"/>
          </a:p>
        </p:txBody>
      </p:sp>
      <p:sp>
        <p:nvSpPr>
          <p:cNvPr id="6" name="Slide Number Placeholder 5"/>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04837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CE281C-9566-48AE-9653-DA5825D77A91}" type="datetime1">
              <a:rPr lang="en-NZ" smtClean="0"/>
              <a:t>20/09/2023</a:t>
            </a:fld>
            <a:endParaRPr lang="en-NZ" dirty="0"/>
          </a:p>
        </p:txBody>
      </p:sp>
      <p:sp>
        <p:nvSpPr>
          <p:cNvPr id="5" name="Footer Placeholder 4"/>
          <p:cNvSpPr>
            <a:spLocks noGrp="1"/>
          </p:cNvSpPr>
          <p:nvPr>
            <p:ph type="ftr" sz="quarter" idx="11"/>
          </p:nvPr>
        </p:nvSpPr>
        <p:spPr/>
        <p:txBody>
          <a:bodyPr/>
          <a:lstStyle/>
          <a:p>
            <a:r>
              <a:rPr lang="en-NZ" dirty="0" smtClean="0"/>
              <a:t>Māori Wards</a:t>
            </a:r>
            <a:endParaRPr lang="en-NZ" dirty="0"/>
          </a:p>
        </p:txBody>
      </p:sp>
      <p:sp>
        <p:nvSpPr>
          <p:cNvPr id="6" name="Slide Number Placeholder 5"/>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41138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BA5C931F-438D-43D7-ADAC-8C2F66A473FF}" type="datetime1">
              <a:rPr lang="en-NZ" smtClean="0"/>
              <a:t>20/09/2023</a:t>
            </a:fld>
            <a:endParaRPr lang="en-NZ" dirty="0"/>
          </a:p>
        </p:txBody>
      </p:sp>
      <p:sp>
        <p:nvSpPr>
          <p:cNvPr id="6" name="Footer Placeholder 5"/>
          <p:cNvSpPr>
            <a:spLocks noGrp="1"/>
          </p:cNvSpPr>
          <p:nvPr>
            <p:ph type="ftr" sz="quarter" idx="11"/>
          </p:nvPr>
        </p:nvSpPr>
        <p:spPr/>
        <p:txBody>
          <a:bodyPr/>
          <a:lstStyle/>
          <a:p>
            <a:r>
              <a:rPr lang="en-NZ" dirty="0" smtClean="0"/>
              <a:t>Māori Wards</a:t>
            </a:r>
            <a:endParaRPr lang="en-NZ" dirty="0"/>
          </a:p>
        </p:txBody>
      </p:sp>
      <p:sp>
        <p:nvSpPr>
          <p:cNvPr id="7" name="Slide Number Placeholder 6"/>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331123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F172A58-4488-4FA0-A81F-7844800519AD}" type="datetime1">
              <a:rPr lang="en-NZ" smtClean="0"/>
              <a:t>20/09/2023</a:t>
            </a:fld>
            <a:endParaRPr lang="en-NZ" dirty="0"/>
          </a:p>
        </p:txBody>
      </p:sp>
      <p:sp>
        <p:nvSpPr>
          <p:cNvPr id="8" name="Footer Placeholder 7"/>
          <p:cNvSpPr>
            <a:spLocks noGrp="1"/>
          </p:cNvSpPr>
          <p:nvPr>
            <p:ph type="ftr" sz="quarter" idx="11"/>
          </p:nvPr>
        </p:nvSpPr>
        <p:spPr/>
        <p:txBody>
          <a:bodyPr/>
          <a:lstStyle/>
          <a:p>
            <a:r>
              <a:rPr lang="en-NZ" dirty="0" smtClean="0"/>
              <a:t>Māori Wards</a:t>
            </a:r>
            <a:endParaRPr lang="en-NZ" dirty="0"/>
          </a:p>
        </p:txBody>
      </p:sp>
      <p:sp>
        <p:nvSpPr>
          <p:cNvPr id="9" name="Slide Number Placeholder 8"/>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11404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6270D04C-BCF7-480B-8EB2-3D4602E577AF}" type="datetime1">
              <a:rPr lang="en-NZ" smtClean="0"/>
              <a:t>20/09/2023</a:t>
            </a:fld>
            <a:endParaRPr lang="en-NZ"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
        <p:nvSpPr>
          <p:cNvPr id="5" name="Slide Number Placeholder 4"/>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13095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140C4-2EB0-4C79-A3FC-E18A709470E0}" type="datetime1">
              <a:rPr lang="en-NZ" smtClean="0"/>
              <a:t>20/09/2023</a:t>
            </a:fld>
            <a:endParaRPr lang="en-NZ" dirty="0"/>
          </a:p>
        </p:txBody>
      </p:sp>
      <p:sp>
        <p:nvSpPr>
          <p:cNvPr id="3" name="Footer Placeholder 2"/>
          <p:cNvSpPr>
            <a:spLocks noGrp="1"/>
          </p:cNvSpPr>
          <p:nvPr>
            <p:ph type="ftr" sz="quarter" idx="11"/>
          </p:nvPr>
        </p:nvSpPr>
        <p:spPr/>
        <p:txBody>
          <a:bodyPr/>
          <a:lstStyle/>
          <a:p>
            <a:r>
              <a:rPr lang="en-NZ" dirty="0" smtClean="0"/>
              <a:t>Māori Wards</a:t>
            </a:r>
            <a:endParaRPr lang="en-NZ" dirty="0"/>
          </a:p>
        </p:txBody>
      </p:sp>
      <p:sp>
        <p:nvSpPr>
          <p:cNvPr id="4" name="Slide Number Placeholder 3"/>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124120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C626E4-CB95-4886-ACE9-6B1722501B57}" type="datetime1">
              <a:rPr lang="en-NZ" smtClean="0"/>
              <a:t>20/09/2023</a:t>
            </a:fld>
            <a:endParaRPr lang="en-NZ" dirty="0"/>
          </a:p>
        </p:txBody>
      </p:sp>
      <p:sp>
        <p:nvSpPr>
          <p:cNvPr id="6" name="Footer Placeholder 5"/>
          <p:cNvSpPr>
            <a:spLocks noGrp="1"/>
          </p:cNvSpPr>
          <p:nvPr>
            <p:ph type="ftr" sz="quarter" idx="11"/>
          </p:nvPr>
        </p:nvSpPr>
        <p:spPr/>
        <p:txBody>
          <a:bodyPr/>
          <a:lstStyle/>
          <a:p>
            <a:r>
              <a:rPr lang="en-NZ" dirty="0" smtClean="0"/>
              <a:t>Māori Wards</a:t>
            </a:r>
            <a:endParaRPr lang="en-NZ" dirty="0"/>
          </a:p>
        </p:txBody>
      </p:sp>
      <p:sp>
        <p:nvSpPr>
          <p:cNvPr id="7" name="Slide Number Placeholder 6"/>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2446119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192D44-6294-4080-BC88-199F89E2E48F}" type="datetime1">
              <a:rPr lang="en-NZ" smtClean="0"/>
              <a:t>20/09/2023</a:t>
            </a:fld>
            <a:endParaRPr lang="en-NZ" dirty="0"/>
          </a:p>
        </p:txBody>
      </p:sp>
      <p:sp>
        <p:nvSpPr>
          <p:cNvPr id="6" name="Footer Placeholder 5"/>
          <p:cNvSpPr>
            <a:spLocks noGrp="1"/>
          </p:cNvSpPr>
          <p:nvPr>
            <p:ph type="ftr" sz="quarter" idx="11"/>
          </p:nvPr>
        </p:nvSpPr>
        <p:spPr/>
        <p:txBody>
          <a:bodyPr/>
          <a:lstStyle/>
          <a:p>
            <a:r>
              <a:rPr lang="en-NZ" dirty="0" smtClean="0"/>
              <a:t>Māori Wards</a:t>
            </a:r>
            <a:endParaRPr lang="en-NZ" dirty="0"/>
          </a:p>
        </p:txBody>
      </p:sp>
      <p:sp>
        <p:nvSpPr>
          <p:cNvPr id="7" name="Slide Number Placeholder 6"/>
          <p:cNvSpPr>
            <a:spLocks noGrp="1"/>
          </p:cNvSpPr>
          <p:nvPr>
            <p:ph type="sldNum" sz="quarter" idx="12"/>
          </p:nvPr>
        </p:nvSpPr>
        <p:spPr/>
        <p:txBody>
          <a:bodyPr/>
          <a:lstStyle/>
          <a:p>
            <a:fld id="{517207DE-180A-40C9-8206-F4346E191F0F}" type="slidenum">
              <a:rPr lang="en-NZ" smtClean="0"/>
              <a:t>‹#›</a:t>
            </a:fld>
            <a:endParaRPr lang="en-NZ" dirty="0"/>
          </a:p>
        </p:txBody>
      </p:sp>
    </p:spTree>
    <p:extLst>
      <p:ext uri="{BB962C8B-B14F-4D97-AF65-F5344CB8AC3E}">
        <p14:creationId xmlns:p14="http://schemas.microsoft.com/office/powerpoint/2010/main" val="225973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3CA7B-17FB-459A-9CAA-E375041DD1B7}" type="datetime1">
              <a:rPr lang="en-NZ" smtClean="0"/>
              <a:t>20/09/2023</a:t>
            </a:fld>
            <a:endParaRPr lang="en-NZ"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dirty="0" smtClean="0"/>
              <a:t>Māori Wards</a:t>
            </a:r>
            <a:endParaRPr lang="en-NZ"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207DE-180A-40C9-8206-F4346E191F0F}" type="slidenum">
              <a:rPr lang="en-NZ" smtClean="0"/>
              <a:t>‹#›</a:t>
            </a:fld>
            <a:endParaRPr lang="en-NZ" dirty="0"/>
          </a:p>
        </p:txBody>
      </p:sp>
    </p:spTree>
    <p:extLst>
      <p:ext uri="{BB962C8B-B14F-4D97-AF65-F5344CB8AC3E}">
        <p14:creationId xmlns:p14="http://schemas.microsoft.com/office/powerpoint/2010/main" val="426933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lgc.govt.nz/assets/Uploads/Representation-Review-Guidelines-202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legislation.govt.nz/act/public/2001/0035/latest/DLM93301.html#DLM933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srcRect b="3103"/>
          <a:stretch/>
        </p:blipFill>
        <p:spPr>
          <a:xfrm>
            <a:off x="661218" y="491154"/>
            <a:ext cx="10648167" cy="5614678"/>
          </a:xfrm>
          <a:prstGeom prst="rect">
            <a:avLst/>
          </a:prstGeom>
        </p:spPr>
      </p:pic>
      <p:sp>
        <p:nvSpPr>
          <p:cNvPr id="3" name="TextBox 2"/>
          <p:cNvSpPr txBox="1"/>
          <p:nvPr/>
        </p:nvSpPr>
        <p:spPr>
          <a:xfrm>
            <a:off x="1759973" y="1956619"/>
            <a:ext cx="9320981" cy="1107996"/>
          </a:xfrm>
          <a:prstGeom prst="rect">
            <a:avLst/>
          </a:prstGeom>
          <a:noFill/>
        </p:spPr>
        <p:txBody>
          <a:bodyPr wrap="square" rtlCol="0">
            <a:spAutoFit/>
          </a:bodyPr>
          <a:lstStyle/>
          <a:p>
            <a:r>
              <a:rPr lang="mi-NZ" sz="6600" dirty="0" smtClean="0">
                <a:ln w="0"/>
                <a:solidFill>
                  <a:srgbClr val="002060"/>
                </a:solidFill>
                <a:effectLst>
                  <a:outerShdw blurRad="38100" dist="19050" dir="2700000" algn="tl" rotWithShape="0">
                    <a:schemeClr val="dk1">
                      <a:alpha val="40000"/>
                    </a:schemeClr>
                  </a:outerShdw>
                </a:effectLst>
              </a:rPr>
              <a:t>Māori Wards   est 2025?</a:t>
            </a:r>
            <a:endParaRPr lang="en-NZ" sz="6600" dirty="0">
              <a:solidFill>
                <a:srgbClr val="002060"/>
              </a:solidFill>
            </a:endParaRPr>
          </a:p>
        </p:txBody>
      </p:sp>
    </p:spTree>
    <p:extLst>
      <p:ext uri="{BB962C8B-B14F-4D97-AF65-F5344CB8AC3E}">
        <p14:creationId xmlns:p14="http://schemas.microsoft.com/office/powerpoint/2010/main" val="108769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More information – handy links</a:t>
            </a:r>
            <a:endParaRPr lang="en-US" dirty="0"/>
          </a:p>
        </p:txBody>
      </p:sp>
      <p:sp>
        <p:nvSpPr>
          <p:cNvPr id="3" name="Content Placeholder 2"/>
          <p:cNvSpPr>
            <a:spLocks noGrp="1"/>
          </p:cNvSpPr>
          <p:nvPr>
            <p:ph idx="1"/>
          </p:nvPr>
        </p:nvSpPr>
        <p:spPr/>
        <p:txBody>
          <a:bodyPr/>
          <a:lstStyle/>
          <a:p>
            <a:pPr marL="0" indent="0">
              <a:buNone/>
            </a:pPr>
            <a:r>
              <a:rPr lang="en-NZ" dirty="0" smtClean="0"/>
              <a:t>Local Government Commission – </a:t>
            </a:r>
            <a:r>
              <a:rPr lang="en-NZ" dirty="0" smtClean="0">
                <a:hlinkClick r:id="rId3"/>
              </a:rPr>
              <a:t>Guidelines for local authorities undertaking representation reviews</a:t>
            </a:r>
            <a:endParaRPr lang="en-NZ" dirty="0" smtClean="0"/>
          </a:p>
          <a:p>
            <a:pPr marL="0" indent="0">
              <a:buNone/>
            </a:pPr>
            <a:endParaRPr lang="en-NZ" dirty="0"/>
          </a:p>
          <a:p>
            <a:pPr marL="0" indent="0">
              <a:buNone/>
            </a:pPr>
            <a:r>
              <a:rPr lang="en-NZ" dirty="0" smtClean="0">
                <a:hlinkClick r:id="rId4"/>
              </a:rPr>
              <a:t>Local Electoral Act 2001 </a:t>
            </a:r>
            <a:r>
              <a:rPr lang="en-NZ" dirty="0" smtClean="0"/>
              <a:t>– </a:t>
            </a:r>
          </a:p>
          <a:p>
            <a:pPr marL="0" indent="0">
              <a:buNone/>
            </a:pPr>
            <a:r>
              <a:rPr lang="en-NZ" dirty="0" smtClean="0"/>
              <a:t>Part 1A Representation arrangements for elections</a:t>
            </a:r>
          </a:p>
          <a:p>
            <a:pPr marL="0" indent="0">
              <a:buNone/>
            </a:pPr>
            <a:endParaRPr lang="en-NZ" dirty="0" smtClean="0"/>
          </a:p>
          <a:p>
            <a:pPr marL="0" indent="0">
              <a:buNone/>
            </a:pPr>
            <a:endParaRPr lang="en-NZ" dirty="0" smtClean="0"/>
          </a:p>
          <a:p>
            <a:pPr marL="0" indent="0">
              <a:buNone/>
            </a:pPr>
            <a:endParaRPr lang="en-NZ" dirty="0"/>
          </a:p>
          <a:p>
            <a:pPr marL="0" indent="0">
              <a:buNone/>
            </a:pPr>
            <a:endParaRPr lang="en-US"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2498972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i-NZ" dirty="0">
                <a:latin typeface="Arial Black" panose="020B0A04020102020204" pitchFamily="34" charset="0"/>
              </a:rPr>
              <a:t>Why are we here</a:t>
            </a:r>
            <a:r>
              <a:rPr lang="mi-NZ" dirty="0" smtClean="0">
                <a:latin typeface="Arial Black" panose="020B0A04020102020204" pitchFamily="34" charset="0"/>
              </a:rPr>
              <a:t>?</a:t>
            </a:r>
            <a:br>
              <a:rPr lang="mi-NZ" dirty="0" smtClean="0">
                <a:latin typeface="Arial Black" panose="020B0A04020102020204" pitchFamily="34" charset="0"/>
              </a:rPr>
            </a:br>
            <a:r>
              <a:rPr lang="mi-NZ" sz="2000" dirty="0" smtClean="0">
                <a:latin typeface="Arial Black" panose="020B0A04020102020204" pitchFamily="34" charset="0"/>
              </a:rPr>
              <a:t>Representation Review</a:t>
            </a:r>
            <a:endParaRPr lang="en-NZ"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mi-NZ" dirty="0" smtClean="0"/>
              <a:t>The Local Government Electoral Act 2001, section 19H states council must determine by resolution:</a:t>
            </a:r>
          </a:p>
          <a:p>
            <a:pPr lvl="1"/>
            <a:r>
              <a:rPr lang="mi-NZ" dirty="0" smtClean="0"/>
              <a:t>If elections will be:</a:t>
            </a:r>
          </a:p>
          <a:p>
            <a:pPr lvl="2"/>
            <a:r>
              <a:rPr lang="mi-NZ" dirty="0" smtClean="0"/>
              <a:t>as a whole district</a:t>
            </a:r>
          </a:p>
          <a:p>
            <a:pPr lvl="2"/>
            <a:r>
              <a:rPr lang="mi-NZ" dirty="0" smtClean="0"/>
              <a:t>two or more wards</a:t>
            </a:r>
          </a:p>
          <a:p>
            <a:pPr lvl="2"/>
            <a:r>
              <a:rPr lang="mi-NZ" dirty="0" smtClean="0"/>
              <a:t>or as a district as a whole and by one or more wards</a:t>
            </a:r>
          </a:p>
          <a:p>
            <a:pPr lvl="1"/>
            <a:r>
              <a:rPr lang="mi-NZ" dirty="0" smtClean="0"/>
              <a:t>The number of members to be elected</a:t>
            </a:r>
          </a:p>
          <a:p>
            <a:pPr lvl="1"/>
            <a:r>
              <a:rPr lang="mi-NZ" dirty="0" smtClean="0"/>
              <a:t>The name and boundaries of each ward and number of members for election, if applicable</a:t>
            </a:r>
          </a:p>
          <a:p>
            <a:pPr lvl="1"/>
            <a:r>
              <a:rPr lang="mi-NZ" dirty="0" smtClean="0"/>
              <a:t>If a local board will be confirmed, the number of members, any boundaries, the name of the board and number of members per ward</a:t>
            </a:r>
          </a:p>
          <a:p>
            <a:pPr lvl="1"/>
            <a:r>
              <a:rPr lang="mi-NZ" dirty="0" smtClean="0"/>
              <a:t>To review these arrangements at least once very 6 years</a:t>
            </a:r>
          </a:p>
          <a:p>
            <a:pPr lvl="1"/>
            <a:endParaRPr lang="mi-NZ" dirty="0" smtClean="0"/>
          </a:p>
          <a:p>
            <a:pPr marL="457200" lvl="1" indent="0">
              <a:buNone/>
            </a:pPr>
            <a:endParaRPr lang="en-NZ"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1890528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i-NZ" dirty="0">
                <a:latin typeface="Arial Black" panose="020B0A04020102020204" pitchFamily="34" charset="0"/>
              </a:rPr>
              <a:t>Why are we here</a:t>
            </a:r>
            <a:r>
              <a:rPr lang="mi-NZ" dirty="0" smtClean="0">
                <a:latin typeface="Arial Black" panose="020B0A04020102020204" pitchFamily="34" charset="0"/>
              </a:rPr>
              <a:t>?</a:t>
            </a:r>
            <a:br>
              <a:rPr lang="mi-NZ" dirty="0" smtClean="0">
                <a:latin typeface="Arial Black" panose="020B0A04020102020204" pitchFamily="34" charset="0"/>
              </a:rPr>
            </a:br>
            <a:r>
              <a:rPr lang="mi-NZ" sz="2400" dirty="0" smtClean="0">
                <a:latin typeface="Arial Black" panose="020B0A04020102020204" pitchFamily="34" charset="0"/>
              </a:rPr>
              <a:t>Māori Wards</a:t>
            </a:r>
            <a:endParaRPr lang="en-NZ"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mi-NZ" dirty="0" smtClean="0"/>
              <a:t>The Local Government Electoral Act 2001, 19Z states council may resolve to establish Māori wards.</a:t>
            </a:r>
          </a:p>
          <a:p>
            <a:pPr marL="0" indent="0">
              <a:buNone/>
            </a:pPr>
            <a:endParaRPr lang="mi-NZ" dirty="0"/>
          </a:p>
          <a:p>
            <a:pPr marL="0" indent="0">
              <a:buNone/>
            </a:pPr>
            <a:r>
              <a:rPr lang="mi-NZ" dirty="0" smtClean="0"/>
              <a:t>Council may resolve to create one or more wards for electoral purposes</a:t>
            </a:r>
          </a:p>
          <a:p>
            <a:pPr marL="0" indent="0">
              <a:buNone/>
            </a:pPr>
            <a:endParaRPr lang="mi-NZ" dirty="0"/>
          </a:p>
          <a:p>
            <a:pPr marL="0" indent="0">
              <a:buNone/>
            </a:pPr>
            <a:r>
              <a:rPr lang="mi-NZ" dirty="0" smtClean="0"/>
              <a:t>Decision must be made by 23 November, 2 years before the next triennial election.</a:t>
            </a:r>
          </a:p>
          <a:p>
            <a:pPr marL="0" indent="0">
              <a:buNone/>
            </a:pPr>
            <a:endParaRPr lang="mi-NZ" dirty="0"/>
          </a:p>
          <a:p>
            <a:pPr marL="0" indent="0">
              <a:buNone/>
            </a:pPr>
            <a:r>
              <a:rPr lang="mi-NZ" dirty="0" smtClean="0"/>
              <a:t>The number of Māori members is decided by a set formula</a:t>
            </a:r>
          </a:p>
          <a:p>
            <a:pPr marL="0" indent="0">
              <a:buNone/>
            </a:pPr>
            <a:endParaRPr lang="mi-NZ" dirty="0" smtClean="0"/>
          </a:p>
          <a:p>
            <a:pPr marL="457200" lvl="1" indent="0">
              <a:buNone/>
            </a:pPr>
            <a:endParaRPr lang="en-NZ"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2806624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dirty="0">
                <a:latin typeface="Arial Black" panose="020B0A04020102020204" pitchFamily="34" charset="0"/>
              </a:rPr>
              <a:t>What effect will M</a:t>
            </a:r>
            <a:r>
              <a:rPr lang="mi-NZ" dirty="0">
                <a:latin typeface="Arial Black" panose="020B0A04020102020204" pitchFamily="34" charset="0"/>
              </a:rPr>
              <a:t>āori wards have if introduced?</a:t>
            </a:r>
            <a:endParaRPr lang="en-NZ" dirty="0">
              <a:latin typeface="Arial Black" panose="020B0A04020102020204" pitchFamily="34" charset="0"/>
            </a:endParaRPr>
          </a:p>
        </p:txBody>
      </p:sp>
      <p:sp>
        <p:nvSpPr>
          <p:cNvPr id="3" name="Content Placeholder 2"/>
          <p:cNvSpPr>
            <a:spLocks noGrp="1"/>
          </p:cNvSpPr>
          <p:nvPr>
            <p:ph idx="1"/>
          </p:nvPr>
        </p:nvSpPr>
        <p:spPr/>
        <p:txBody>
          <a:bodyPr>
            <a:normAutofit fontScale="92500"/>
          </a:bodyPr>
          <a:lstStyle/>
          <a:p>
            <a:r>
              <a:rPr lang="mi-NZ" dirty="0" smtClean="0"/>
              <a:t>They are similar to parliamentary wards</a:t>
            </a:r>
          </a:p>
          <a:p>
            <a:pPr marL="0" indent="0">
              <a:buNone/>
            </a:pPr>
            <a:endParaRPr lang="mi-NZ" dirty="0" smtClean="0"/>
          </a:p>
          <a:p>
            <a:r>
              <a:rPr lang="mi-NZ" dirty="0" smtClean="0"/>
              <a:t>Nomination to stand for Māori ward seat is by two enrolled voters</a:t>
            </a:r>
          </a:p>
          <a:p>
            <a:pPr marL="0" indent="0">
              <a:buNone/>
            </a:pPr>
            <a:endParaRPr lang="mi-NZ" dirty="0" smtClean="0"/>
          </a:p>
          <a:p>
            <a:r>
              <a:rPr lang="mi-NZ" dirty="0" smtClean="0"/>
              <a:t>Two of the twelve seats will be filled by votes from the Māori electoral roll</a:t>
            </a:r>
          </a:p>
          <a:p>
            <a:pPr marL="0" indent="0">
              <a:buNone/>
            </a:pPr>
            <a:endParaRPr lang="mi-NZ" dirty="0" smtClean="0"/>
          </a:p>
          <a:p>
            <a:r>
              <a:rPr lang="mi-NZ" dirty="0" smtClean="0"/>
              <a:t>Māori councillors are not treaty partners and have the same obligations to serve the community as non Māori councillors.  Councils still need to consult with mana whenua, iwi and other māori organisations</a:t>
            </a:r>
          </a:p>
          <a:p>
            <a:pPr marL="0" indent="0">
              <a:buNone/>
            </a:pPr>
            <a:endParaRPr lang="en-NZ"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422221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i-NZ" dirty="0" smtClean="0">
                <a:latin typeface="Arial Black" panose="020B0A04020102020204" pitchFamily="34" charset="0"/>
              </a:rPr>
              <a:t>Engagement</a:t>
            </a:r>
            <a:endParaRPr lang="en-NZ" dirty="0">
              <a:latin typeface="Arial Black" panose="020B0A04020102020204" pitchFamily="34" charset="0"/>
            </a:endParaRPr>
          </a:p>
        </p:txBody>
      </p:sp>
      <p:sp>
        <p:nvSpPr>
          <p:cNvPr id="4" name="Content Placeholder 3"/>
          <p:cNvSpPr>
            <a:spLocks noGrp="1"/>
          </p:cNvSpPr>
          <p:nvPr>
            <p:ph idx="1"/>
          </p:nvPr>
        </p:nvSpPr>
        <p:spPr/>
        <p:txBody>
          <a:bodyPr>
            <a:normAutofit lnSpcReduction="10000"/>
          </a:bodyPr>
          <a:lstStyle/>
          <a:p>
            <a:r>
              <a:rPr lang="mi-NZ" dirty="0" smtClean="0"/>
              <a:t>Survey opened 5 August – 8 September</a:t>
            </a:r>
          </a:p>
          <a:p>
            <a:r>
              <a:rPr lang="mi-NZ" dirty="0" smtClean="0"/>
              <a:t>Met with Tamaupoko, Tupoho, Ngaa Rauru and Ngati Apa</a:t>
            </a:r>
          </a:p>
          <a:p>
            <a:r>
              <a:rPr lang="mi-NZ" dirty="0" smtClean="0"/>
              <a:t>Emailed marae, hapū, and key Māori organisations</a:t>
            </a:r>
          </a:p>
          <a:p>
            <a:r>
              <a:rPr lang="mi-NZ" dirty="0" smtClean="0"/>
              <a:t>Community korero – 7 September</a:t>
            </a:r>
          </a:p>
          <a:p>
            <a:r>
              <a:rPr lang="mi-NZ" dirty="0" smtClean="0"/>
              <a:t>Community kai – 7 September</a:t>
            </a:r>
          </a:p>
          <a:p>
            <a:r>
              <a:rPr lang="mi-NZ" dirty="0" smtClean="0"/>
              <a:t>Hui at two marae</a:t>
            </a:r>
          </a:p>
          <a:p>
            <a:r>
              <a:rPr lang="mi-NZ" dirty="0" smtClean="0"/>
              <a:t>Presentation at iwi hui</a:t>
            </a:r>
          </a:p>
          <a:p>
            <a:r>
              <a:rPr lang="mi-NZ" dirty="0" smtClean="0"/>
              <a:t>Email to Māori networks</a:t>
            </a:r>
          </a:p>
          <a:p>
            <a:r>
              <a:rPr lang="mi-NZ" dirty="0" smtClean="0"/>
              <a:t>Media release and facebook post</a:t>
            </a:r>
            <a:endParaRPr lang="en-NZ" dirty="0"/>
          </a:p>
        </p:txBody>
      </p:sp>
      <p:sp>
        <p:nvSpPr>
          <p:cNvPr id="3" name="Footer Placeholder 2"/>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2246366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3093"/>
            <a:ext cx="10515600" cy="1099038"/>
          </a:xfrm>
        </p:spPr>
        <p:txBody>
          <a:bodyPr>
            <a:normAutofit/>
          </a:bodyPr>
          <a:lstStyle/>
          <a:p>
            <a:pPr algn="ctr"/>
            <a:r>
              <a:rPr lang="mi-NZ" sz="5400" b="1" dirty="0" smtClean="0">
                <a:ln w="22225">
                  <a:solidFill>
                    <a:schemeClr val="tx1"/>
                  </a:solidFill>
                  <a:prstDash val="solid"/>
                </a:ln>
              </a:rPr>
              <a:t>The Survey</a:t>
            </a:r>
            <a:endParaRPr lang="en-NZ" sz="5400" b="1" dirty="0">
              <a:ln w="22225">
                <a:solidFill>
                  <a:schemeClr val="tx1"/>
                </a:solidFill>
                <a:prstDash val="solid"/>
              </a:ln>
            </a:endParaRPr>
          </a:p>
        </p:txBody>
      </p:sp>
      <p:sp>
        <p:nvSpPr>
          <p:cNvPr id="4" name="Content Placeholder 3"/>
          <p:cNvSpPr>
            <a:spLocks noGrp="1"/>
          </p:cNvSpPr>
          <p:nvPr>
            <p:ph sz="half" idx="2"/>
          </p:nvPr>
        </p:nvSpPr>
        <p:spPr/>
        <p:txBody>
          <a:bodyPr>
            <a:normAutofit/>
          </a:bodyPr>
          <a:lstStyle/>
          <a:p>
            <a:pPr marL="0" indent="0" algn="ctr">
              <a:lnSpc>
                <a:spcPct val="150000"/>
              </a:lnSpc>
              <a:buNone/>
            </a:pPr>
            <a:r>
              <a:rPr lang="mi-NZ" sz="4400" b="1" dirty="0" smtClean="0">
                <a:solidFill>
                  <a:schemeClr val="accent5">
                    <a:lumMod val="75000"/>
                  </a:schemeClr>
                </a:solidFill>
              </a:rPr>
              <a:t>511</a:t>
            </a:r>
            <a:r>
              <a:rPr lang="mi-NZ" sz="4400" dirty="0" smtClean="0"/>
              <a:t> </a:t>
            </a:r>
            <a:r>
              <a:rPr lang="mi-NZ" sz="4400" b="1" dirty="0" smtClean="0">
                <a:solidFill>
                  <a:schemeClr val="accent1">
                    <a:lumMod val="50000"/>
                  </a:schemeClr>
                </a:solidFill>
              </a:rPr>
              <a:t>responses</a:t>
            </a:r>
          </a:p>
          <a:p>
            <a:pPr marL="0" indent="0" algn="ctr">
              <a:lnSpc>
                <a:spcPct val="150000"/>
              </a:lnSpc>
              <a:buNone/>
            </a:pPr>
            <a:r>
              <a:rPr lang="mi-NZ" sz="4400" b="1" dirty="0" smtClean="0">
                <a:solidFill>
                  <a:schemeClr val="accent2"/>
                </a:solidFill>
              </a:rPr>
              <a:t>43% Māori</a:t>
            </a:r>
          </a:p>
          <a:p>
            <a:pPr marL="0" indent="0" algn="ctr">
              <a:lnSpc>
                <a:spcPct val="150000"/>
              </a:lnSpc>
              <a:buNone/>
            </a:pPr>
            <a:r>
              <a:rPr lang="mi-NZ" sz="4400" b="1" dirty="0"/>
              <a:t>57% NZ European</a:t>
            </a:r>
          </a:p>
          <a:p>
            <a:pPr marL="0" indent="0" algn="ctr">
              <a:lnSpc>
                <a:spcPct val="150000"/>
              </a:lnSpc>
              <a:buNone/>
            </a:pPr>
            <a:endParaRPr lang="mi-NZ" sz="4400" b="1" dirty="0" smtClean="0">
              <a:solidFill>
                <a:schemeClr val="accent2"/>
              </a:solidFill>
            </a:endParaRPr>
          </a:p>
          <a:p>
            <a:pPr marL="0" indent="0">
              <a:buNone/>
            </a:pPr>
            <a:endParaRPr lang="mi-NZ" dirty="0" smtClean="0"/>
          </a:p>
          <a:p>
            <a:endParaRPr lang="en-NZ" dirty="0"/>
          </a:p>
        </p:txBody>
      </p:sp>
      <p:sp>
        <p:nvSpPr>
          <p:cNvPr id="5" name="Text Placeholder 4"/>
          <p:cNvSpPr>
            <a:spLocks noGrp="1"/>
          </p:cNvSpPr>
          <p:nvPr>
            <p:ph type="body" sz="quarter" idx="3"/>
          </p:nvPr>
        </p:nvSpPr>
        <p:spPr>
          <a:xfrm>
            <a:off x="839788" y="1415562"/>
            <a:ext cx="10515600" cy="1089513"/>
          </a:xfrm>
        </p:spPr>
        <p:txBody>
          <a:bodyPr>
            <a:normAutofit/>
          </a:bodyPr>
          <a:lstStyle/>
          <a:p>
            <a:pPr algn="ctr"/>
            <a:r>
              <a:rPr lang="mi-NZ" sz="3200" dirty="0" smtClean="0"/>
              <a:t>Do you support the </a:t>
            </a:r>
            <a:r>
              <a:rPr lang="mi-NZ" sz="3200" dirty="0" smtClean="0"/>
              <a:t>introduction </a:t>
            </a:r>
            <a:r>
              <a:rPr lang="mi-NZ" sz="3200" dirty="0" smtClean="0"/>
              <a:t>of Māori wards in Whanganui District Council?</a:t>
            </a:r>
          </a:p>
        </p:txBody>
      </p:sp>
      <p:sp>
        <p:nvSpPr>
          <p:cNvPr id="6" name="Content Placeholder 5"/>
          <p:cNvSpPr>
            <a:spLocks noGrp="1"/>
          </p:cNvSpPr>
          <p:nvPr>
            <p:ph sz="quarter" idx="4"/>
          </p:nvPr>
        </p:nvSpPr>
        <p:spPr/>
        <p:txBody>
          <a:bodyPr>
            <a:normAutofit fontScale="70000" lnSpcReduction="20000"/>
          </a:bodyPr>
          <a:lstStyle/>
          <a:p>
            <a:pPr marL="0" indent="0">
              <a:buNone/>
            </a:pPr>
            <a:endParaRPr lang="mi-NZ" dirty="0" smtClean="0"/>
          </a:p>
          <a:p>
            <a:pPr marL="0" indent="0" algn="ctr">
              <a:lnSpc>
                <a:spcPct val="150000"/>
              </a:lnSpc>
              <a:buNone/>
            </a:pPr>
            <a:r>
              <a:rPr lang="mi-NZ" sz="4800" b="1" dirty="0" smtClean="0">
                <a:solidFill>
                  <a:schemeClr val="accent1">
                    <a:lumMod val="50000"/>
                  </a:schemeClr>
                </a:solidFill>
              </a:rPr>
              <a:t>47% No</a:t>
            </a:r>
          </a:p>
          <a:p>
            <a:pPr marL="0" indent="0" algn="ctr">
              <a:lnSpc>
                <a:spcPct val="150000"/>
              </a:lnSpc>
              <a:buNone/>
            </a:pPr>
            <a:r>
              <a:rPr lang="mi-NZ" sz="5700" b="1" dirty="0" smtClean="0">
                <a:solidFill>
                  <a:schemeClr val="accent6">
                    <a:lumMod val="75000"/>
                  </a:schemeClr>
                </a:solidFill>
              </a:rPr>
              <a:t>53% Yes</a:t>
            </a:r>
          </a:p>
          <a:p>
            <a:pPr marL="0" indent="0" algn="ctr">
              <a:lnSpc>
                <a:spcPct val="150000"/>
              </a:lnSpc>
              <a:buNone/>
            </a:pPr>
            <a:r>
              <a:rPr lang="mi-NZ" sz="4800" b="1" dirty="0" smtClean="0">
                <a:solidFill>
                  <a:schemeClr val="accent6">
                    <a:lumMod val="75000"/>
                  </a:schemeClr>
                </a:solidFill>
              </a:rPr>
              <a:t>2 iwi support</a:t>
            </a:r>
          </a:p>
          <a:p>
            <a:pPr marL="0" indent="0" algn="ctr">
              <a:lnSpc>
                <a:spcPct val="150000"/>
              </a:lnSpc>
              <a:buNone/>
            </a:pPr>
            <a:r>
              <a:rPr lang="mi-NZ" sz="4800" b="1" dirty="0" smtClean="0">
                <a:solidFill>
                  <a:schemeClr val="accent6">
                    <a:lumMod val="75000"/>
                  </a:schemeClr>
                </a:solidFill>
              </a:rPr>
              <a:t>3 hapū support</a:t>
            </a:r>
            <a:endParaRPr lang="en-NZ" sz="4800" b="1"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273827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0" end="0"/>
                                            </p:txEl>
                                          </p:spTgt>
                                        </p:tgtEl>
                                      </p:cBhvr>
                                    </p:animEffect>
                                    <p:animScale>
                                      <p:cBhvr>
                                        <p:cTn id="7" dur="250" autoRev="1" fill="hold"/>
                                        <p:tgtEl>
                                          <p:spTgt spid="4">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75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75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p:cTn id="20"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50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wipe(down)">
                                      <p:cBhvr>
                                        <p:cTn id="28" dur="5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50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p:cTn id="3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50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p:cTn id="4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6">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50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p:cTn id="4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NZ" dirty="0" smtClean="0">
                <a:latin typeface="Arial Black" panose="020B0A04020102020204" pitchFamily="34" charset="0"/>
              </a:rPr>
              <a:t>Themes from comments </a:t>
            </a:r>
            <a:r>
              <a:rPr lang="en-NZ" dirty="0">
                <a:latin typeface="Arial Black" panose="020B0A04020102020204" pitchFamily="34" charset="0"/>
              </a:rPr>
              <a:t>received</a:t>
            </a:r>
          </a:p>
        </p:txBody>
      </p:sp>
      <p:sp>
        <p:nvSpPr>
          <p:cNvPr id="8" name="Content Placeholder 7"/>
          <p:cNvSpPr>
            <a:spLocks noGrp="1"/>
          </p:cNvSpPr>
          <p:nvPr>
            <p:ph idx="1"/>
          </p:nvPr>
        </p:nvSpPr>
        <p:spPr/>
        <p:txBody>
          <a:bodyPr>
            <a:normAutofit lnSpcReduction="10000"/>
          </a:bodyPr>
          <a:lstStyle/>
          <a:p>
            <a:r>
              <a:rPr lang="mi-NZ" dirty="0" smtClean="0"/>
              <a:t>Will cause separatism, one community</a:t>
            </a:r>
          </a:p>
          <a:p>
            <a:r>
              <a:rPr lang="mi-NZ" dirty="0" smtClean="0"/>
              <a:t>No increase in the cost for ratepayers</a:t>
            </a:r>
          </a:p>
          <a:p>
            <a:r>
              <a:rPr lang="mi-NZ" dirty="0" smtClean="0"/>
              <a:t>One person, one vote, racist idea to appease the minority</a:t>
            </a:r>
          </a:p>
          <a:p>
            <a:r>
              <a:rPr lang="mi-NZ" dirty="0" smtClean="0"/>
              <a:t>Does not </a:t>
            </a:r>
            <a:r>
              <a:rPr lang="mi-NZ" dirty="0" smtClean="0"/>
              <a:t>absolve </a:t>
            </a:r>
            <a:r>
              <a:rPr lang="mi-NZ" dirty="0" smtClean="0"/>
              <a:t>council from having working relationships with hapū, iwi and Māori</a:t>
            </a:r>
          </a:p>
          <a:p>
            <a:r>
              <a:rPr lang="mi-NZ" dirty="0" smtClean="0"/>
              <a:t>Equity and partnership</a:t>
            </a:r>
          </a:p>
          <a:p>
            <a:r>
              <a:rPr lang="mi-NZ" dirty="0" smtClean="0"/>
              <a:t>Acknowledges and honours He Whakaputanga and Te Tiriti o Waitangi</a:t>
            </a:r>
          </a:p>
          <a:p>
            <a:r>
              <a:rPr lang="mi-NZ" dirty="0" smtClean="0"/>
              <a:t>Guarantees a Māori voice and lens at the decision making table</a:t>
            </a:r>
          </a:p>
          <a:p>
            <a:r>
              <a:rPr lang="mi-NZ" dirty="0" smtClean="0"/>
              <a:t>A step toward true co-governance</a:t>
            </a:r>
          </a:p>
          <a:p>
            <a:pPr marL="0" indent="0">
              <a:buNone/>
            </a:pPr>
            <a:endParaRPr lang="mi-NZ" dirty="0" smtClean="0"/>
          </a:p>
          <a:p>
            <a:endParaRPr lang="mi-NZ" dirty="0" smtClean="0"/>
          </a:p>
          <a:p>
            <a:endParaRPr lang="en-NZ" dirty="0"/>
          </a:p>
        </p:txBody>
      </p:sp>
      <p:sp>
        <p:nvSpPr>
          <p:cNvPr id="2" name="Footer Placeholder 1"/>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2982942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solidFill>
                  <a:schemeClr val="accent6"/>
                </a:solidFill>
                <a:latin typeface="Arial Black" panose="020B0A04020102020204" pitchFamily="34" charset="0"/>
              </a:rPr>
              <a:t>What are the options?</a:t>
            </a:r>
            <a:endParaRPr lang="en-NZ" dirty="0">
              <a:solidFill>
                <a:schemeClr val="accent6"/>
              </a:solidFill>
              <a:latin typeface="Arial Black" panose="020B0A04020102020204" pitchFamily="34" charset="0"/>
            </a:endParaRPr>
          </a:p>
        </p:txBody>
      </p:sp>
      <p:sp>
        <p:nvSpPr>
          <p:cNvPr id="3" name="Content Placeholder 2"/>
          <p:cNvSpPr>
            <a:spLocks noGrp="1"/>
          </p:cNvSpPr>
          <p:nvPr>
            <p:ph idx="1"/>
          </p:nvPr>
        </p:nvSpPr>
        <p:spPr/>
        <p:txBody>
          <a:bodyPr/>
          <a:lstStyle/>
          <a:p>
            <a:r>
              <a:rPr lang="en-NZ" dirty="0" smtClean="0"/>
              <a:t>Resolve to establish M</a:t>
            </a:r>
            <a:r>
              <a:rPr lang="mi-NZ" dirty="0" smtClean="0"/>
              <a:t>āori wards for 2025 local election</a:t>
            </a:r>
          </a:p>
          <a:p>
            <a:pPr marL="0" indent="0">
              <a:buNone/>
            </a:pPr>
            <a:endParaRPr lang="mi-NZ" dirty="0" smtClean="0"/>
          </a:p>
          <a:p>
            <a:r>
              <a:rPr lang="mi-NZ" dirty="0" smtClean="0"/>
              <a:t>Resolve not to establish Māori wards</a:t>
            </a:r>
          </a:p>
          <a:p>
            <a:endParaRPr lang="en-NZ"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906490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i-NZ" dirty="0" smtClean="0">
                <a:latin typeface="Arial Black" panose="020B0A04020102020204" pitchFamily="34" charset="0"/>
              </a:rPr>
              <a:t>Next steps</a:t>
            </a:r>
            <a:endParaRPr lang="en-NZ" dirty="0"/>
          </a:p>
        </p:txBody>
      </p:sp>
      <p:sp>
        <p:nvSpPr>
          <p:cNvPr id="3" name="Content Placeholder 2"/>
          <p:cNvSpPr>
            <a:spLocks noGrp="1"/>
          </p:cNvSpPr>
          <p:nvPr>
            <p:ph idx="1"/>
          </p:nvPr>
        </p:nvSpPr>
        <p:spPr/>
        <p:txBody>
          <a:bodyPr>
            <a:normAutofit/>
          </a:bodyPr>
          <a:lstStyle/>
          <a:p>
            <a:r>
              <a:rPr lang="mi-NZ" sz="3200" dirty="0" smtClean="0"/>
              <a:t>A decison report on Māori wards to Council on 24 October 2023</a:t>
            </a:r>
          </a:p>
          <a:p>
            <a:pPr marL="0" indent="0">
              <a:buNone/>
            </a:pPr>
            <a:r>
              <a:rPr lang="mi-NZ" sz="3200" dirty="0" smtClean="0"/>
              <a:t> </a:t>
            </a:r>
          </a:p>
          <a:p>
            <a:r>
              <a:rPr lang="mi-NZ" sz="3200" dirty="0" smtClean="0"/>
              <a:t>A report on the Representation Review Calendar and request for the establishment of a Representation Review working group on 24 October 2023</a:t>
            </a:r>
            <a:endParaRPr lang="en-NZ" sz="3200" dirty="0"/>
          </a:p>
        </p:txBody>
      </p:sp>
      <p:sp>
        <p:nvSpPr>
          <p:cNvPr id="4" name="Footer Placeholder 3"/>
          <p:cNvSpPr>
            <a:spLocks noGrp="1"/>
          </p:cNvSpPr>
          <p:nvPr>
            <p:ph type="ftr" sz="quarter" idx="11"/>
          </p:nvPr>
        </p:nvSpPr>
        <p:spPr/>
        <p:txBody>
          <a:bodyPr/>
          <a:lstStyle/>
          <a:p>
            <a:r>
              <a:rPr lang="en-NZ" dirty="0" smtClean="0"/>
              <a:t>Māori Wards</a:t>
            </a:r>
            <a:endParaRPr lang="en-NZ" dirty="0"/>
          </a:p>
        </p:txBody>
      </p:sp>
    </p:spTree>
    <p:extLst>
      <p:ext uri="{BB962C8B-B14F-4D97-AF65-F5344CB8AC3E}">
        <p14:creationId xmlns:p14="http://schemas.microsoft.com/office/powerpoint/2010/main" val="1632128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E30F8339A5A64CA1E2BD5BF09F6898" ma:contentTypeVersion="12" ma:contentTypeDescription="Create a new document." ma:contentTypeScope="" ma:versionID="8bfb1eaf6642b958f3e042159607f0fb">
  <xsd:schema xmlns:xsd="http://www.w3.org/2001/XMLSchema" xmlns:xs="http://www.w3.org/2001/XMLSchema" xmlns:p="http://schemas.microsoft.com/office/2006/metadata/properties" xmlns:ns2="66cfa7bb-8aa7-48ef-ada8-85d5d6e080e1" xmlns:ns3="99654f51-9f5f-44a0-8234-c0e4e3f7bfe7" targetNamespace="http://schemas.microsoft.com/office/2006/metadata/properties" ma:root="true" ma:fieldsID="6fe1562bb0bbedc3105854b3f5a283a7" ns2:_="" ns3:_="">
    <xsd:import namespace="66cfa7bb-8aa7-48ef-ada8-85d5d6e080e1"/>
    <xsd:import namespace="99654f51-9f5f-44a0-8234-c0e4e3f7bfe7"/>
    <xsd:element name="properties">
      <xsd:complexType>
        <xsd:sequence>
          <xsd:element name="documentManagement">
            <xsd:complexType>
              <xsd:all>
                <xsd:element ref="ns2:Dateofworkshop"/>
                <xsd:element ref="ns3:SharedWithUsers" minOccurs="0"/>
                <xsd:element ref="ns3:SharedWithDetails" minOccurs="0"/>
                <xsd:element ref="ns2:MediaServiceMetadata" minOccurs="0"/>
                <xsd:element ref="ns2:MediaServiceFastMetadata"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a7bb-8aa7-48ef-ada8-85d5d6e080e1" elementFormDefault="qualified">
    <xsd:import namespace="http://schemas.microsoft.com/office/2006/documentManagement/types"/>
    <xsd:import namespace="http://schemas.microsoft.com/office/infopath/2007/PartnerControls"/>
    <xsd:element name="Dateofworkshop" ma:index="2" ma:displayName="Date of workshop" ma:format="DateOnly" ma:internalName="Dateofworkshop" ma:readOnly="false">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654f51-9f5f-44a0-8234-c0e4e3f7bfe7" elementFormDefault="qualified">
    <xsd:import namespace="http://schemas.microsoft.com/office/2006/documentManagement/types"/>
    <xsd:import namespace="http://schemas.microsoft.com/office/infopath/2007/PartnerControls"/>
    <xsd:element name="SharedWithUsers" ma:index="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hidden="true" ma:internalName="SharedWithDetail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ofworkshop xmlns="66cfa7bb-8aa7-48ef-ada8-85d5d6e080e1">2023-09-20T07:00:00+00:00</Dateofworkshop>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22D73B-D1DA-494B-B0C6-E07D78E12A04}"/>
</file>

<file path=customXml/itemProps2.xml><?xml version="1.0" encoding="utf-8"?>
<ds:datastoreItem xmlns:ds="http://schemas.openxmlformats.org/officeDocument/2006/customXml" ds:itemID="{1B24B320-1EDD-49A7-B6B4-CBE8EE6231EA}">
  <ds:schemaRefs>
    <ds:schemaRef ds:uri="21d725a3-4fbf-4c6f-ab60-987e386dcbf4"/>
    <ds:schemaRef ds:uri="http://purl.org/dc/elements/1.1/"/>
    <ds:schemaRef ds:uri="2ebd3496-e4e5-4888-a2ff-45e776bbefbe"/>
    <ds:schemaRef ds:uri="http://schemas.microsoft.com/sharepoint/v4"/>
    <ds:schemaRef ds:uri="http://purl.org/dc/terms/"/>
    <ds:schemaRef ds:uri="3506f32d-35fb-4dc9-a6df-0d990409d6e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0703a99a-80a9-4a14-b80b-f26025637ea8"/>
    <ds:schemaRef ds:uri="e21cbe00-2104-4159-b9b9-bd54555d1bf2"/>
    <ds:schemaRef ds:uri="http://www.w3.org/XML/1998/namespace"/>
  </ds:schemaRefs>
</ds:datastoreItem>
</file>

<file path=customXml/itemProps3.xml><?xml version="1.0" encoding="utf-8"?>
<ds:datastoreItem xmlns:ds="http://schemas.openxmlformats.org/officeDocument/2006/customXml" ds:itemID="{7E69A79A-D153-46C8-B08D-24F773481F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1050</TotalTime>
  <Words>755</Words>
  <Application>Microsoft Office PowerPoint</Application>
  <PresentationFormat>Widescreen</PresentationFormat>
  <Paragraphs>109</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PowerPoint Presentation</vt:lpstr>
      <vt:lpstr>Why are we here? Representation Review</vt:lpstr>
      <vt:lpstr>Why are we here? Māori Wards</vt:lpstr>
      <vt:lpstr>What effect will Māori wards have if introduced?</vt:lpstr>
      <vt:lpstr>Engagement</vt:lpstr>
      <vt:lpstr>The Survey</vt:lpstr>
      <vt:lpstr>Themes from comments received</vt:lpstr>
      <vt:lpstr>What are the options?</vt:lpstr>
      <vt:lpstr>Next steps</vt:lpstr>
      <vt:lpstr>More information – handy links</vt:lpstr>
    </vt:vector>
  </TitlesOfParts>
  <Company>Whanganui District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Māori Wards  EST.2025?</dc:title>
  <dc:creator>Leanne Hamilton</dc:creator>
  <cp:lastModifiedBy>Bridgette Walters</cp:lastModifiedBy>
  <cp:revision>56</cp:revision>
  <dcterms:created xsi:type="dcterms:W3CDTF">2023-09-05T02:49:55Z</dcterms:created>
  <dcterms:modified xsi:type="dcterms:W3CDTF">2023-09-19T23:40:32Z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0x01010062E30F8339A5A64CA1E2BD5BF09F6898</vt:lpwstr>
  </property>
  <property fmtid="{D5CDD505-2E9C-101B-9397-08002B2CF9AE}" pid="3" name="EM Events">
    <vt:lpwstr/>
  </property>
</Properties>
</file>